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nvSpPr>
        <p:spPr>
          <a:xfrm>
            <a:off x="3429000" y="2297675"/>
            <a:ext cx="3000000" cy="1341300"/>
          </a:xfrm>
          <a:prstGeom prst="rect">
            <a:avLst/>
          </a:prstGeom>
          <a:noFill/>
          <a:ln>
            <a:noFill/>
          </a:ln>
        </p:spPr>
        <p:txBody>
          <a:bodyPr anchorCtr="0" anchor="t" bIns="91425" lIns="91425" rIns="91425" wrap="square" tIns="91425">
            <a:noAutofit/>
          </a:bodyPr>
          <a:lstStyle/>
          <a:p>
            <a:pPr lvl="0" rtl="0" algn="ctr">
              <a:lnSpc>
                <a:spcPct val="115000"/>
              </a:lnSpc>
              <a:spcBef>
                <a:spcPts val="0"/>
              </a:spcBef>
              <a:buClr>
                <a:schemeClr val="dk1"/>
              </a:buClr>
              <a:buSzPct val="61111"/>
              <a:buFont typeface="Arial"/>
              <a:buNone/>
            </a:pPr>
            <a:r>
              <a:rPr b="1" lang="en" sz="1800" u="sng">
                <a:solidFill>
                  <a:schemeClr val="dk1"/>
                </a:solidFill>
                <a:latin typeface="Comic Sans MS"/>
                <a:ea typeface="Comic Sans MS"/>
                <a:cs typeface="Comic Sans MS"/>
                <a:sym typeface="Comic Sans MS"/>
              </a:rPr>
              <a:t>Autumn Term</a:t>
            </a:r>
          </a:p>
          <a:p>
            <a:pPr lvl="0" rtl="0" algn="ctr">
              <a:lnSpc>
                <a:spcPct val="115000"/>
              </a:lnSpc>
              <a:spcBef>
                <a:spcPts val="0"/>
              </a:spcBef>
              <a:buClr>
                <a:schemeClr val="dk1"/>
              </a:buClr>
              <a:buSzPct val="61111"/>
              <a:buFont typeface="Arial"/>
              <a:buNone/>
            </a:pPr>
            <a:r>
              <a:rPr b="1" lang="en" sz="1800">
                <a:solidFill>
                  <a:schemeClr val="dk1"/>
                </a:solidFill>
                <a:latin typeface="Comic Sans MS"/>
                <a:ea typeface="Comic Sans MS"/>
                <a:cs typeface="Comic Sans MS"/>
                <a:sym typeface="Comic Sans MS"/>
              </a:rPr>
              <a:t>Our School</a:t>
            </a:r>
          </a:p>
          <a:p>
            <a:pPr lvl="0" rtl="0" algn="ctr">
              <a:lnSpc>
                <a:spcPct val="115000"/>
              </a:lnSpc>
              <a:spcBef>
                <a:spcPts val="0"/>
              </a:spcBef>
              <a:buClr>
                <a:schemeClr val="dk1"/>
              </a:buClr>
              <a:buSzPct val="61111"/>
              <a:buFont typeface="Arial"/>
              <a:buNone/>
            </a:pPr>
            <a:r>
              <a:rPr b="1" lang="en" sz="1800">
                <a:solidFill>
                  <a:schemeClr val="dk1"/>
                </a:solidFill>
                <a:latin typeface="Comic Sans MS"/>
                <a:ea typeface="Comic Sans MS"/>
                <a:cs typeface="Comic Sans MS"/>
                <a:sym typeface="Comic Sans MS"/>
              </a:rPr>
              <a:t>Reception</a:t>
            </a:r>
          </a:p>
          <a:p>
            <a:pPr lvl="0">
              <a:spcBef>
                <a:spcPts val="0"/>
              </a:spcBef>
              <a:buNone/>
            </a:pPr>
            <a:r>
              <a:t/>
            </a:r>
            <a:endParaRPr/>
          </a:p>
        </p:txBody>
      </p:sp>
      <p:sp>
        <p:nvSpPr>
          <p:cNvPr id="55" name="Shape 55"/>
          <p:cNvSpPr txBox="1"/>
          <p:nvPr/>
        </p:nvSpPr>
        <p:spPr>
          <a:xfrm>
            <a:off x="104950" y="-233250"/>
            <a:ext cx="3000000" cy="3000000"/>
          </a:xfrm>
          <a:prstGeom prst="rect">
            <a:avLst/>
          </a:prstGeom>
          <a:noFill/>
          <a:ln>
            <a:noFill/>
          </a:ln>
        </p:spPr>
        <p:txBody>
          <a:bodyPr anchorCtr="0" anchor="ctr" bIns="91425" lIns="91425" rIns="91425" wrap="square" tIns="91425">
            <a:noAutofit/>
          </a:bodyPr>
          <a:lstStyle/>
          <a:p>
            <a:pPr lvl="0" rtl="0">
              <a:spcBef>
                <a:spcPts val="0"/>
              </a:spcBef>
              <a:buNone/>
            </a:pPr>
            <a:r>
              <a:rPr b="1" lang="en" sz="700" u="sng">
                <a:solidFill>
                  <a:schemeClr val="dk1"/>
                </a:solidFill>
                <a:latin typeface="Comic Sans MS"/>
                <a:ea typeface="Comic Sans MS"/>
                <a:cs typeface="Comic Sans MS"/>
                <a:sym typeface="Comic Sans MS"/>
              </a:rPr>
              <a:t>Language, Literacy and Communication</a:t>
            </a:r>
          </a:p>
          <a:p>
            <a:pPr lvl="0" rtl="0">
              <a:spcBef>
                <a:spcPts val="0"/>
              </a:spcBef>
              <a:buNone/>
            </a:pPr>
            <a:r>
              <a:rPr lang="en" sz="700">
                <a:solidFill>
                  <a:schemeClr val="dk1"/>
                </a:solidFill>
                <a:latin typeface="Comic Sans MS"/>
                <a:ea typeface="Comic Sans MS"/>
                <a:cs typeface="Comic Sans MS"/>
                <a:sym typeface="Comic Sans MS"/>
              </a:rPr>
              <a:t>This term we will be introducing the sounds of the children using Jolly Phonics. The children will be introduced to the 42 main sounds of the English Language. They will be taught</a:t>
            </a:r>
          </a:p>
          <a:p>
            <a:pPr indent="-228600" lvl="0" marL="482600" rtl="0">
              <a:lnSpc>
                <a:spcPct val="115000"/>
              </a:lnSpc>
              <a:spcBef>
                <a:spcPts val="0"/>
              </a:spcBef>
              <a:buNone/>
            </a:pPr>
            <a:r>
              <a:rPr lang="en" sz="700">
                <a:solidFill>
                  <a:schemeClr val="dk1"/>
                </a:solidFill>
              </a:rPr>
              <a:t>·</a:t>
            </a:r>
            <a:r>
              <a:rPr lang="en" sz="700">
                <a:solidFill>
                  <a:schemeClr val="dk1"/>
                </a:solidFill>
                <a:latin typeface="Times New Roman"/>
                <a:ea typeface="Times New Roman"/>
                <a:cs typeface="Times New Roman"/>
                <a:sym typeface="Times New Roman"/>
              </a:rPr>
              <a:t>          </a:t>
            </a:r>
            <a:r>
              <a:rPr lang="en" sz="700">
                <a:solidFill>
                  <a:schemeClr val="dk1"/>
                </a:solidFill>
                <a:latin typeface="Comic Sans MS"/>
                <a:ea typeface="Comic Sans MS"/>
                <a:cs typeface="Comic Sans MS"/>
                <a:sym typeface="Comic Sans MS"/>
              </a:rPr>
              <a:t>letter sounds</a:t>
            </a:r>
          </a:p>
          <a:p>
            <a:pPr indent="-228600" lvl="0" marL="482600" rtl="0">
              <a:lnSpc>
                <a:spcPct val="115000"/>
              </a:lnSpc>
              <a:spcBef>
                <a:spcPts val="0"/>
              </a:spcBef>
              <a:buNone/>
            </a:pPr>
            <a:r>
              <a:rPr lang="en" sz="700">
                <a:solidFill>
                  <a:schemeClr val="dk1"/>
                </a:solidFill>
              </a:rPr>
              <a:t>·</a:t>
            </a:r>
            <a:r>
              <a:rPr lang="en" sz="700">
                <a:solidFill>
                  <a:schemeClr val="dk1"/>
                </a:solidFill>
                <a:latin typeface="Times New Roman"/>
                <a:ea typeface="Times New Roman"/>
                <a:cs typeface="Times New Roman"/>
                <a:sym typeface="Times New Roman"/>
              </a:rPr>
              <a:t>          </a:t>
            </a:r>
            <a:r>
              <a:rPr lang="en" sz="700">
                <a:solidFill>
                  <a:schemeClr val="dk1"/>
                </a:solidFill>
                <a:latin typeface="Comic Sans MS"/>
                <a:ea typeface="Comic Sans MS"/>
                <a:cs typeface="Comic Sans MS"/>
                <a:sym typeface="Comic Sans MS"/>
              </a:rPr>
              <a:t>Letter formation</a:t>
            </a:r>
          </a:p>
          <a:p>
            <a:pPr indent="-228600" lvl="0" marL="482600" rtl="0">
              <a:lnSpc>
                <a:spcPct val="115000"/>
              </a:lnSpc>
              <a:spcBef>
                <a:spcPts val="0"/>
              </a:spcBef>
              <a:buNone/>
            </a:pPr>
            <a:r>
              <a:rPr lang="en" sz="700">
                <a:solidFill>
                  <a:schemeClr val="dk1"/>
                </a:solidFill>
              </a:rPr>
              <a:t>·</a:t>
            </a:r>
            <a:r>
              <a:rPr lang="en" sz="700">
                <a:solidFill>
                  <a:schemeClr val="dk1"/>
                </a:solidFill>
                <a:latin typeface="Times New Roman"/>
                <a:ea typeface="Times New Roman"/>
                <a:cs typeface="Times New Roman"/>
                <a:sym typeface="Times New Roman"/>
              </a:rPr>
              <a:t>          </a:t>
            </a:r>
            <a:r>
              <a:rPr lang="en" sz="700">
                <a:solidFill>
                  <a:schemeClr val="dk1"/>
                </a:solidFill>
                <a:latin typeface="Comic Sans MS"/>
                <a:ea typeface="Comic Sans MS"/>
                <a:cs typeface="Comic Sans MS"/>
                <a:sym typeface="Comic Sans MS"/>
              </a:rPr>
              <a:t>Identifying sounds in words</a:t>
            </a:r>
          </a:p>
          <a:p>
            <a:pPr indent="-228600" lvl="0" marL="482600" rtl="0">
              <a:lnSpc>
                <a:spcPct val="115000"/>
              </a:lnSpc>
              <a:spcBef>
                <a:spcPts val="0"/>
              </a:spcBef>
              <a:buNone/>
            </a:pPr>
            <a:r>
              <a:rPr lang="en" sz="700">
                <a:solidFill>
                  <a:schemeClr val="dk1"/>
                </a:solidFill>
              </a:rPr>
              <a:t>·</a:t>
            </a:r>
            <a:r>
              <a:rPr lang="en" sz="700">
                <a:solidFill>
                  <a:schemeClr val="dk1"/>
                </a:solidFill>
                <a:latin typeface="Times New Roman"/>
                <a:ea typeface="Times New Roman"/>
                <a:cs typeface="Times New Roman"/>
                <a:sym typeface="Times New Roman"/>
              </a:rPr>
              <a:t>          </a:t>
            </a:r>
            <a:r>
              <a:rPr lang="en" sz="700">
                <a:solidFill>
                  <a:schemeClr val="dk1"/>
                </a:solidFill>
                <a:latin typeface="Comic Sans MS"/>
                <a:ea typeface="Comic Sans MS"/>
                <a:cs typeface="Comic Sans MS"/>
                <a:sym typeface="Comic Sans MS"/>
              </a:rPr>
              <a:t>Blending letters</a:t>
            </a:r>
          </a:p>
          <a:p>
            <a:pPr indent="-228600" lvl="0" marL="482600" rtl="0">
              <a:lnSpc>
                <a:spcPct val="115000"/>
              </a:lnSpc>
              <a:spcBef>
                <a:spcPts val="0"/>
              </a:spcBef>
              <a:buNone/>
            </a:pPr>
            <a:r>
              <a:rPr lang="en" sz="700">
                <a:solidFill>
                  <a:schemeClr val="dk1"/>
                </a:solidFill>
              </a:rPr>
              <a:t>·</a:t>
            </a:r>
            <a:r>
              <a:rPr lang="en" sz="700">
                <a:solidFill>
                  <a:schemeClr val="dk1"/>
                </a:solidFill>
                <a:latin typeface="Times New Roman"/>
                <a:ea typeface="Times New Roman"/>
                <a:cs typeface="Times New Roman"/>
                <a:sym typeface="Times New Roman"/>
              </a:rPr>
              <a:t>          </a:t>
            </a:r>
            <a:r>
              <a:rPr lang="en" sz="700">
                <a:solidFill>
                  <a:schemeClr val="dk1"/>
                </a:solidFill>
                <a:latin typeface="Comic Sans MS"/>
                <a:ea typeface="Comic Sans MS"/>
                <a:cs typeface="Comic Sans MS"/>
                <a:sym typeface="Comic Sans MS"/>
              </a:rPr>
              <a:t>Tricky words</a:t>
            </a:r>
          </a:p>
          <a:p>
            <a:pPr lvl="0" rtl="0">
              <a:lnSpc>
                <a:spcPct val="115000"/>
              </a:lnSpc>
              <a:spcBef>
                <a:spcPts val="0"/>
              </a:spcBef>
              <a:buNone/>
            </a:pPr>
            <a:r>
              <a:rPr lang="en" sz="700">
                <a:solidFill>
                  <a:schemeClr val="dk1"/>
                </a:solidFill>
                <a:latin typeface="Comic Sans MS"/>
                <a:ea typeface="Comic Sans MS"/>
                <a:cs typeface="Comic Sans MS"/>
                <a:sym typeface="Comic Sans MS"/>
              </a:rPr>
              <a:t>We will also be practising writing and recognising the children’s names. Each week we will read a selection of books about school and use them to address all areas of the curriculum. </a:t>
            </a:r>
          </a:p>
        </p:txBody>
      </p:sp>
      <p:sp>
        <p:nvSpPr>
          <p:cNvPr id="56" name="Shape 56"/>
          <p:cNvSpPr txBox="1"/>
          <p:nvPr/>
        </p:nvSpPr>
        <p:spPr>
          <a:xfrm>
            <a:off x="3594800" y="-173700"/>
            <a:ext cx="3000000" cy="3000000"/>
          </a:xfrm>
          <a:prstGeom prst="rect">
            <a:avLst/>
          </a:prstGeom>
          <a:noFill/>
          <a:ln>
            <a:noFill/>
          </a:ln>
        </p:spPr>
        <p:txBody>
          <a:bodyPr anchorCtr="0" anchor="ctr" bIns="91425" lIns="91425" rIns="91425" wrap="square" tIns="91425">
            <a:noAutofit/>
          </a:bodyPr>
          <a:lstStyle/>
          <a:p>
            <a:pPr lvl="0" rtl="0">
              <a:spcBef>
                <a:spcPts val="0"/>
              </a:spcBef>
              <a:buNone/>
            </a:pPr>
            <a:r>
              <a:rPr b="1" lang="en" sz="800" u="sng">
                <a:solidFill>
                  <a:schemeClr val="dk1"/>
                </a:solidFill>
                <a:latin typeface="Comic Sans MS"/>
                <a:ea typeface="Comic Sans MS"/>
                <a:cs typeface="Comic Sans MS"/>
                <a:sym typeface="Comic Sans MS"/>
              </a:rPr>
              <a:t>Mathematical Development</a:t>
            </a:r>
          </a:p>
          <a:p>
            <a:pPr lvl="0" rtl="0">
              <a:spcBef>
                <a:spcPts val="0"/>
              </a:spcBef>
              <a:buNone/>
            </a:pPr>
            <a:r>
              <a:rPr lang="en" sz="800">
                <a:solidFill>
                  <a:schemeClr val="dk1"/>
                </a:solidFill>
                <a:latin typeface="Comic Sans MS"/>
                <a:ea typeface="Comic Sans MS"/>
                <a:cs typeface="Comic Sans MS"/>
                <a:sym typeface="Comic Sans MS"/>
              </a:rPr>
              <a:t>The children will take part in daily number activities. They will practise counting, ordering and recognising numbers to 10 and beyond as appropriate. We will also practise forming the numbers.</a:t>
            </a:r>
          </a:p>
          <a:p>
            <a:pPr lvl="0" rtl="0">
              <a:spcBef>
                <a:spcPts val="0"/>
              </a:spcBef>
              <a:buNone/>
            </a:pPr>
            <a:r>
              <a:rPr lang="en" sz="800">
                <a:solidFill>
                  <a:schemeClr val="dk1"/>
                </a:solidFill>
                <a:latin typeface="Comic Sans MS"/>
                <a:ea typeface="Comic Sans MS"/>
                <a:cs typeface="Comic Sans MS"/>
                <a:sym typeface="Comic Sans MS"/>
              </a:rPr>
              <a:t>We will be looking at the properties and names of 2D and 3D shapes and talking about the passage of time in relation of their day. We will also be using the language of measure when comparing size and weight and begin to use non-standard units to measure the length, height and weight of objects.</a:t>
            </a:r>
          </a:p>
        </p:txBody>
      </p:sp>
      <p:sp>
        <p:nvSpPr>
          <p:cNvPr id="57" name="Shape 57"/>
          <p:cNvSpPr txBox="1"/>
          <p:nvPr/>
        </p:nvSpPr>
        <p:spPr>
          <a:xfrm>
            <a:off x="6869700" y="-173700"/>
            <a:ext cx="2274300" cy="2880900"/>
          </a:xfrm>
          <a:prstGeom prst="rect">
            <a:avLst/>
          </a:prstGeom>
          <a:noFill/>
          <a:ln>
            <a:noFill/>
          </a:ln>
        </p:spPr>
        <p:txBody>
          <a:bodyPr anchorCtr="0" anchor="ctr" bIns="91425" lIns="91425" rIns="91425" wrap="square" tIns="91425">
            <a:noAutofit/>
          </a:bodyPr>
          <a:lstStyle/>
          <a:p>
            <a:pPr lvl="0" rtl="0">
              <a:spcBef>
                <a:spcPts val="0"/>
              </a:spcBef>
              <a:buNone/>
            </a:pPr>
            <a:r>
              <a:rPr b="1" lang="en" sz="800" u="sng">
                <a:solidFill>
                  <a:schemeClr val="dk1"/>
                </a:solidFill>
                <a:latin typeface="Comic Sans MS"/>
                <a:ea typeface="Comic Sans MS"/>
                <a:cs typeface="Comic Sans MS"/>
                <a:sym typeface="Comic Sans MS"/>
              </a:rPr>
              <a:t>Welsh Language Development</a:t>
            </a:r>
          </a:p>
          <a:p>
            <a:pPr lvl="0" rtl="0">
              <a:spcBef>
                <a:spcPts val="0"/>
              </a:spcBef>
              <a:buNone/>
            </a:pPr>
            <a:r>
              <a:rPr lang="en" sz="800">
                <a:solidFill>
                  <a:schemeClr val="dk1"/>
                </a:solidFill>
                <a:latin typeface="Comic Sans MS"/>
                <a:ea typeface="Comic Sans MS"/>
                <a:cs typeface="Comic Sans MS"/>
                <a:sym typeface="Comic Sans MS"/>
              </a:rPr>
              <a:t>The children will continue to build upon language introduced in Nursery. The teaching staff will use incidental language throughout the day and the children will be encouraged to respond appropriately. We will also learn traditional Welsh songs and rhymes. We will use the puppets Fflic and Fflac to help introduce and develop language patterns.</a:t>
            </a:r>
          </a:p>
        </p:txBody>
      </p:sp>
      <p:sp>
        <p:nvSpPr>
          <p:cNvPr id="58" name="Shape 58"/>
          <p:cNvSpPr txBox="1"/>
          <p:nvPr/>
        </p:nvSpPr>
        <p:spPr>
          <a:xfrm>
            <a:off x="6694700" y="1537000"/>
            <a:ext cx="2323500" cy="3000000"/>
          </a:xfrm>
          <a:prstGeom prst="rect">
            <a:avLst/>
          </a:prstGeom>
          <a:noFill/>
          <a:ln>
            <a:noFill/>
          </a:ln>
        </p:spPr>
        <p:txBody>
          <a:bodyPr anchorCtr="0" anchor="ctr" bIns="91425" lIns="91425" rIns="91425" wrap="square" tIns="91425">
            <a:noAutofit/>
          </a:bodyPr>
          <a:lstStyle/>
          <a:p>
            <a:pPr lvl="0" rtl="0">
              <a:spcBef>
                <a:spcPts val="0"/>
              </a:spcBef>
              <a:buNone/>
            </a:pPr>
            <a:r>
              <a:rPr b="1" lang="en" sz="800" u="sng">
                <a:solidFill>
                  <a:schemeClr val="dk1"/>
                </a:solidFill>
                <a:latin typeface="Comic Sans MS"/>
                <a:ea typeface="Comic Sans MS"/>
                <a:cs typeface="Comic Sans MS"/>
                <a:sym typeface="Comic Sans MS"/>
              </a:rPr>
              <a:t>Personal and Social Development, Well-Being and Cultural Diversity</a:t>
            </a:r>
          </a:p>
          <a:p>
            <a:pPr lvl="0" rtl="0">
              <a:spcBef>
                <a:spcPts val="0"/>
              </a:spcBef>
              <a:buNone/>
            </a:pPr>
            <a:r>
              <a:rPr lang="en" sz="800">
                <a:solidFill>
                  <a:schemeClr val="dk1"/>
                </a:solidFill>
                <a:latin typeface="Comic Sans MS"/>
                <a:ea typeface="Comic Sans MS"/>
                <a:cs typeface="Comic Sans MS"/>
                <a:sym typeface="Comic Sans MS"/>
              </a:rPr>
              <a:t>The children will be helped to cope with the adjustment to their new class and to understand the school rules and routines.</a:t>
            </a:r>
          </a:p>
          <a:p>
            <a:pPr lvl="0" rtl="0">
              <a:spcBef>
                <a:spcPts val="0"/>
              </a:spcBef>
              <a:buNone/>
            </a:pPr>
            <a:r>
              <a:rPr lang="en" sz="800">
                <a:solidFill>
                  <a:schemeClr val="dk1"/>
                </a:solidFill>
                <a:latin typeface="Comic Sans MS"/>
                <a:ea typeface="Comic Sans MS"/>
                <a:cs typeface="Comic Sans MS"/>
                <a:sym typeface="Comic Sans MS"/>
              </a:rPr>
              <a:t>They will be encouraged to play and work co-operatively and begin to take responsibility for their actions and possessions. The children will be encouraged to ask for help when it is needed.</a:t>
            </a:r>
          </a:p>
          <a:p>
            <a:pPr lvl="0" rtl="0">
              <a:spcBef>
                <a:spcPts val="0"/>
              </a:spcBef>
              <a:buNone/>
            </a:pPr>
            <a:r>
              <a:rPr lang="en" sz="800">
                <a:solidFill>
                  <a:schemeClr val="dk1"/>
                </a:solidFill>
                <a:latin typeface="Comic Sans MS"/>
                <a:ea typeface="Comic Sans MS"/>
                <a:cs typeface="Comic Sans MS"/>
                <a:sym typeface="Comic Sans MS"/>
              </a:rPr>
              <a:t>We will be looking at different festivals including Diwali, Harvest and Christmas. </a:t>
            </a:r>
          </a:p>
        </p:txBody>
      </p:sp>
      <p:sp>
        <p:nvSpPr>
          <p:cNvPr id="59" name="Shape 59"/>
          <p:cNvSpPr txBox="1"/>
          <p:nvPr/>
        </p:nvSpPr>
        <p:spPr>
          <a:xfrm>
            <a:off x="5295125" y="3045425"/>
            <a:ext cx="3000000" cy="3000000"/>
          </a:xfrm>
          <a:prstGeom prst="rect">
            <a:avLst/>
          </a:prstGeom>
          <a:noFill/>
          <a:ln>
            <a:noFill/>
          </a:ln>
        </p:spPr>
        <p:txBody>
          <a:bodyPr anchorCtr="0" anchor="ctr" bIns="91425" lIns="91425" rIns="91425" wrap="square" tIns="91425">
            <a:noAutofit/>
          </a:bodyPr>
          <a:lstStyle/>
          <a:p>
            <a:pPr lvl="0" rtl="0">
              <a:spcBef>
                <a:spcPts val="0"/>
              </a:spcBef>
              <a:buNone/>
            </a:pPr>
            <a:r>
              <a:rPr b="1" lang="en" sz="800" u="sng">
                <a:solidFill>
                  <a:schemeClr val="dk1"/>
                </a:solidFill>
                <a:latin typeface="Comic Sans MS"/>
                <a:ea typeface="Comic Sans MS"/>
                <a:cs typeface="Comic Sans MS"/>
                <a:sym typeface="Comic Sans MS"/>
              </a:rPr>
              <a:t>Creative Development</a:t>
            </a:r>
          </a:p>
          <a:p>
            <a:pPr lvl="0" rtl="0">
              <a:spcBef>
                <a:spcPts val="0"/>
              </a:spcBef>
              <a:buNone/>
            </a:pPr>
            <a:r>
              <a:rPr lang="en" sz="800">
                <a:solidFill>
                  <a:schemeClr val="dk1"/>
                </a:solidFill>
                <a:latin typeface="Comic Sans MS"/>
                <a:ea typeface="Comic Sans MS"/>
                <a:cs typeface="Comic Sans MS"/>
                <a:sym typeface="Comic Sans MS"/>
              </a:rPr>
              <a:t>The children will experience using a wide variety of art materials in focused activities and during free play. They will experience using different percussion instruments and singing a variety of songs. We will also be using movements to respond to a range of stories.</a:t>
            </a:r>
          </a:p>
        </p:txBody>
      </p:sp>
      <p:sp>
        <p:nvSpPr>
          <p:cNvPr id="60" name="Shape 60"/>
          <p:cNvSpPr txBox="1"/>
          <p:nvPr/>
        </p:nvSpPr>
        <p:spPr>
          <a:xfrm>
            <a:off x="104950" y="2064400"/>
            <a:ext cx="3767100" cy="1726200"/>
          </a:xfrm>
          <a:prstGeom prst="rect">
            <a:avLst/>
          </a:prstGeom>
          <a:noFill/>
          <a:ln>
            <a:noFill/>
          </a:ln>
        </p:spPr>
        <p:txBody>
          <a:bodyPr anchorCtr="0" anchor="ctr" bIns="91425" lIns="91425" rIns="91425" wrap="square" tIns="91425">
            <a:noAutofit/>
          </a:bodyPr>
          <a:lstStyle/>
          <a:p>
            <a:pPr lvl="0" rtl="0">
              <a:spcBef>
                <a:spcPts val="0"/>
              </a:spcBef>
              <a:buNone/>
            </a:pPr>
            <a:r>
              <a:rPr b="1" lang="en" sz="800" u="sng">
                <a:solidFill>
                  <a:schemeClr val="dk1"/>
                </a:solidFill>
                <a:latin typeface="Comic Sans MS"/>
                <a:ea typeface="Comic Sans MS"/>
                <a:cs typeface="Comic Sans MS"/>
                <a:sym typeface="Comic Sans MS"/>
              </a:rPr>
              <a:t>Knowledge and Understanding of the World</a:t>
            </a:r>
          </a:p>
          <a:p>
            <a:pPr lvl="0" rtl="0">
              <a:spcBef>
                <a:spcPts val="0"/>
              </a:spcBef>
              <a:buNone/>
            </a:pPr>
            <a:r>
              <a:rPr lang="en" sz="800">
                <a:solidFill>
                  <a:schemeClr val="dk1"/>
                </a:solidFill>
                <a:latin typeface="Comic Sans MS"/>
                <a:ea typeface="Comic Sans MS"/>
                <a:cs typeface="Comic Sans MS"/>
                <a:sym typeface="Comic Sans MS"/>
              </a:rPr>
              <a:t>The children will be discussing what they know about themselves and their families and we will be spending the next term finding out about our senses, what our bodies can do and how the children are growing and changing. We will also be using the school grounds to look at the changes taking place during Autumn. The children will have daily access to the computers and other ICT equipment in the class including CD players, digital cameras, tuff cam, easi speak microphones and an interactive whiteboard. </a:t>
            </a:r>
          </a:p>
        </p:txBody>
      </p:sp>
      <p:sp>
        <p:nvSpPr>
          <p:cNvPr id="61" name="Shape 61"/>
          <p:cNvSpPr txBox="1"/>
          <p:nvPr/>
        </p:nvSpPr>
        <p:spPr>
          <a:xfrm>
            <a:off x="104950" y="2815450"/>
            <a:ext cx="4851900" cy="3000000"/>
          </a:xfrm>
          <a:prstGeom prst="rect">
            <a:avLst/>
          </a:prstGeom>
          <a:noFill/>
          <a:ln>
            <a:noFill/>
          </a:ln>
        </p:spPr>
        <p:txBody>
          <a:bodyPr anchorCtr="0" anchor="ctr" bIns="91425" lIns="91425" rIns="91425" wrap="square" tIns="91425">
            <a:noAutofit/>
          </a:bodyPr>
          <a:lstStyle/>
          <a:p>
            <a:pPr lvl="0" rtl="0">
              <a:spcBef>
                <a:spcPts val="0"/>
              </a:spcBef>
              <a:buNone/>
            </a:pPr>
            <a:r>
              <a:rPr b="1" lang="en" sz="800" u="sng">
                <a:solidFill>
                  <a:schemeClr val="dk1"/>
                </a:solidFill>
                <a:latin typeface="Comic Sans MS"/>
                <a:ea typeface="Comic Sans MS"/>
                <a:cs typeface="Comic Sans MS"/>
                <a:sym typeface="Comic Sans MS"/>
              </a:rPr>
              <a:t>Physical Development</a:t>
            </a:r>
          </a:p>
          <a:p>
            <a:pPr lvl="0" rtl="0">
              <a:spcBef>
                <a:spcPts val="0"/>
              </a:spcBef>
              <a:buNone/>
            </a:pPr>
            <a:r>
              <a:rPr lang="en" sz="800">
                <a:solidFill>
                  <a:schemeClr val="dk1"/>
                </a:solidFill>
                <a:latin typeface="Comic Sans MS"/>
                <a:ea typeface="Comic Sans MS"/>
                <a:cs typeface="Comic Sans MS"/>
                <a:sym typeface="Comic Sans MS"/>
              </a:rPr>
              <a:t>The children will develop their fine motor skills through using a wide variety of small equipment including scissors, pens, beads etc. They will develop their gross motor skills through gaining control of their bodies when using large and small apparatus in P.E. and also when using the outside environment. We will continue to follow the Play to Learn programme this term. This programme introduces physical skills using all areas of the curriculum and develops these skills through indoor and outdoor activities.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nvSpPr>
        <p:spPr>
          <a:xfrm>
            <a:off x="3840150" y="1708650"/>
            <a:ext cx="1463700" cy="1487100"/>
          </a:xfrm>
          <a:prstGeom prst="rect">
            <a:avLst/>
          </a:prstGeom>
          <a:noFill/>
          <a:ln>
            <a:noFill/>
          </a:ln>
        </p:spPr>
        <p:txBody>
          <a:bodyPr anchorCtr="0" anchor="ctr" bIns="91425" lIns="91425" rIns="91425" wrap="square" tIns="91425">
            <a:noAutofit/>
          </a:bodyPr>
          <a:lstStyle/>
          <a:p>
            <a:pPr lvl="0" rtl="0" algn="ctr">
              <a:lnSpc>
                <a:spcPct val="115000"/>
              </a:lnSpc>
              <a:spcBef>
                <a:spcPts val="1100"/>
              </a:spcBef>
              <a:buNone/>
            </a:pPr>
            <a:r>
              <a:rPr b="1" lang="en" sz="1800" u="sng">
                <a:solidFill>
                  <a:schemeClr val="dk1"/>
                </a:solidFill>
                <a:latin typeface="Comic Sans MS"/>
                <a:ea typeface="Comic Sans MS"/>
                <a:cs typeface="Comic Sans MS"/>
                <a:sym typeface="Comic Sans MS"/>
              </a:rPr>
              <a:t>Our School</a:t>
            </a:r>
          </a:p>
          <a:p>
            <a:pPr lvl="0" rtl="0" algn="ctr">
              <a:lnSpc>
                <a:spcPct val="115000"/>
              </a:lnSpc>
              <a:spcBef>
                <a:spcPts val="1100"/>
              </a:spcBef>
              <a:buNone/>
            </a:pPr>
            <a:r>
              <a:rPr b="1" lang="en" sz="1800" u="sng">
                <a:solidFill>
                  <a:schemeClr val="dk1"/>
                </a:solidFill>
                <a:latin typeface="Comic Sans MS"/>
                <a:ea typeface="Comic Sans MS"/>
                <a:cs typeface="Comic Sans MS"/>
                <a:sym typeface="Comic Sans MS"/>
              </a:rPr>
              <a:t>Year One </a:t>
            </a:r>
          </a:p>
        </p:txBody>
      </p:sp>
      <p:sp>
        <p:nvSpPr>
          <p:cNvPr id="67" name="Shape 67"/>
          <p:cNvSpPr txBox="1"/>
          <p:nvPr/>
        </p:nvSpPr>
        <p:spPr>
          <a:xfrm>
            <a:off x="0" y="0"/>
            <a:ext cx="3545700" cy="2262600"/>
          </a:xfrm>
          <a:prstGeom prst="rect">
            <a:avLst/>
          </a:prstGeom>
          <a:noFill/>
          <a:ln>
            <a:noFill/>
          </a:ln>
        </p:spPr>
        <p:txBody>
          <a:bodyPr anchorCtr="0" anchor="ctr" bIns="91425" lIns="91425" rIns="91425" wrap="square" tIns="91425">
            <a:noAutofit/>
          </a:bodyPr>
          <a:lstStyle/>
          <a:p>
            <a:pPr lvl="0" rtl="0">
              <a:lnSpc>
                <a:spcPct val="115000"/>
              </a:lnSpc>
              <a:spcBef>
                <a:spcPts val="700"/>
              </a:spcBef>
              <a:buNone/>
            </a:pPr>
            <a:r>
              <a:rPr lang="en" sz="1200" u="sng">
                <a:solidFill>
                  <a:srgbClr val="6AA84F"/>
                </a:solidFill>
                <a:latin typeface="Comic Sans MS"/>
                <a:ea typeface="Comic Sans MS"/>
                <a:cs typeface="Comic Sans MS"/>
                <a:sym typeface="Comic Sans MS"/>
              </a:rPr>
              <a:t>Language, Literacy and Communication Skills</a:t>
            </a:r>
          </a:p>
          <a:p>
            <a:pPr lvl="0" rtl="0">
              <a:lnSpc>
                <a:spcPct val="115000"/>
              </a:lnSpc>
              <a:spcBef>
                <a:spcPts val="600"/>
              </a:spcBef>
              <a:buNone/>
            </a:pPr>
            <a:r>
              <a:rPr lang="en" sz="1000">
                <a:solidFill>
                  <a:srgbClr val="6AA84F"/>
                </a:solidFill>
                <a:latin typeface="Comic Sans MS"/>
                <a:ea typeface="Comic Sans MS"/>
                <a:cs typeface="Comic Sans MS"/>
                <a:sym typeface="Comic Sans MS"/>
              </a:rPr>
              <a:t>We will consolidate work covered in Reception. Children will look at one sound a week as well as continuing to learn how to blend the sounds already covered. The sound of the week will also be reinforced in their weekly spellings.</a:t>
            </a:r>
          </a:p>
          <a:p>
            <a:pPr lvl="0" rtl="0">
              <a:lnSpc>
                <a:spcPct val="115000"/>
              </a:lnSpc>
              <a:spcBef>
                <a:spcPts val="600"/>
              </a:spcBef>
              <a:buNone/>
            </a:pPr>
            <a:r>
              <a:rPr lang="en" sz="1000">
                <a:solidFill>
                  <a:srgbClr val="6AA84F"/>
                </a:solidFill>
                <a:latin typeface="Comic Sans MS"/>
                <a:ea typeface="Comic Sans MS"/>
                <a:cs typeface="Comic Sans MS"/>
                <a:sym typeface="Comic Sans MS"/>
              </a:rPr>
              <a:t>Children will be learning about full stops, capital letters, commas and exclamation marks. We will discuss nouns, vowels, plurals and alphabetical order.</a:t>
            </a:r>
          </a:p>
          <a:p>
            <a:pPr lvl="0" rtl="0">
              <a:lnSpc>
                <a:spcPct val="115000"/>
              </a:lnSpc>
              <a:spcBef>
                <a:spcPts val="600"/>
              </a:spcBef>
              <a:buNone/>
            </a:pPr>
            <a:r>
              <a:rPr lang="en" sz="1000">
                <a:solidFill>
                  <a:srgbClr val="6AA84F"/>
                </a:solidFill>
                <a:latin typeface="Comic Sans MS"/>
                <a:ea typeface="Comic Sans MS"/>
                <a:cs typeface="Comic Sans MS"/>
                <a:sym typeface="Comic Sans MS"/>
              </a:rPr>
              <a:t>As part of our topic we will look at story structure, poetry and lists.</a:t>
            </a:r>
          </a:p>
          <a:p>
            <a:pPr lvl="0" rtl="0">
              <a:spcBef>
                <a:spcPts val="0"/>
              </a:spcBef>
              <a:buNone/>
            </a:pPr>
            <a:r>
              <a:rPr lang="en" sz="1000">
                <a:solidFill>
                  <a:srgbClr val="6AA84F"/>
                </a:solidFill>
                <a:latin typeface="Comic Sans MS"/>
                <a:ea typeface="Comic Sans MS"/>
                <a:cs typeface="Comic Sans MS"/>
                <a:sym typeface="Comic Sans MS"/>
              </a:rPr>
              <a:t>Reading groups will take place on a daily basis</a:t>
            </a:r>
          </a:p>
        </p:txBody>
      </p:sp>
      <p:sp>
        <p:nvSpPr>
          <p:cNvPr id="68" name="Shape 68"/>
          <p:cNvSpPr txBox="1"/>
          <p:nvPr/>
        </p:nvSpPr>
        <p:spPr>
          <a:xfrm>
            <a:off x="3545700" y="-174950"/>
            <a:ext cx="5458500" cy="2157600"/>
          </a:xfrm>
          <a:prstGeom prst="rect">
            <a:avLst/>
          </a:prstGeom>
          <a:noFill/>
          <a:ln>
            <a:noFill/>
          </a:ln>
        </p:spPr>
        <p:txBody>
          <a:bodyPr anchorCtr="0" anchor="ctr" bIns="91425" lIns="91425" rIns="91425" wrap="square" tIns="91425">
            <a:noAutofit/>
          </a:bodyPr>
          <a:lstStyle/>
          <a:p>
            <a:pPr lvl="0" rtl="0">
              <a:lnSpc>
                <a:spcPct val="115000"/>
              </a:lnSpc>
              <a:spcBef>
                <a:spcPts val="700"/>
              </a:spcBef>
              <a:buNone/>
            </a:pPr>
            <a:r>
              <a:rPr lang="en" sz="1200" u="sng">
                <a:solidFill>
                  <a:srgbClr val="4A86E8"/>
                </a:solidFill>
                <a:latin typeface="Comic Sans MS"/>
                <a:ea typeface="Comic Sans MS"/>
                <a:cs typeface="Comic Sans MS"/>
                <a:sym typeface="Comic Sans MS"/>
              </a:rPr>
              <a:t>Mathematical Development</a:t>
            </a:r>
          </a:p>
          <a:p>
            <a:pPr lvl="0" rtl="0">
              <a:lnSpc>
                <a:spcPct val="115000"/>
              </a:lnSpc>
              <a:spcBef>
                <a:spcPts val="600"/>
              </a:spcBef>
              <a:buNone/>
            </a:pPr>
            <a:r>
              <a:rPr lang="en" sz="1000">
                <a:solidFill>
                  <a:srgbClr val="4A86E8"/>
                </a:solidFill>
                <a:latin typeface="Comic Sans MS"/>
                <a:ea typeface="Comic Sans MS"/>
                <a:cs typeface="Comic Sans MS"/>
                <a:sym typeface="Comic Sans MS"/>
              </a:rPr>
              <a:t>Teen numbers, pairs of numbers that make 10 (bonds to 10)  and doubles/halves to 10 will be taught.</a:t>
            </a:r>
          </a:p>
          <a:p>
            <a:pPr lvl="0" rtl="0">
              <a:lnSpc>
                <a:spcPct val="115000"/>
              </a:lnSpc>
              <a:spcBef>
                <a:spcPts val="600"/>
              </a:spcBef>
              <a:buNone/>
            </a:pPr>
            <a:r>
              <a:rPr lang="en" sz="1000">
                <a:solidFill>
                  <a:srgbClr val="4A86E8"/>
                </a:solidFill>
                <a:latin typeface="Comic Sans MS"/>
                <a:ea typeface="Comic Sans MS"/>
                <a:cs typeface="Comic Sans MS"/>
                <a:sym typeface="Comic Sans MS"/>
              </a:rPr>
              <a:t>Counting up to 100, forwards and backwards.</a:t>
            </a:r>
          </a:p>
          <a:p>
            <a:pPr lvl="0" rtl="0">
              <a:lnSpc>
                <a:spcPct val="115000"/>
              </a:lnSpc>
              <a:spcBef>
                <a:spcPts val="600"/>
              </a:spcBef>
              <a:buNone/>
            </a:pPr>
            <a:r>
              <a:rPr lang="en" sz="1000">
                <a:solidFill>
                  <a:srgbClr val="4A86E8"/>
                </a:solidFill>
                <a:latin typeface="Comic Sans MS"/>
                <a:ea typeface="Comic Sans MS"/>
                <a:cs typeface="Comic Sans MS"/>
                <a:sym typeface="Comic Sans MS"/>
              </a:rPr>
              <a:t> Practical and enhanced activities will develop children's understanding.</a:t>
            </a:r>
          </a:p>
          <a:p>
            <a:pPr lvl="0" rtl="0">
              <a:lnSpc>
                <a:spcPct val="115000"/>
              </a:lnSpc>
              <a:spcBef>
                <a:spcPts val="600"/>
              </a:spcBef>
              <a:buNone/>
            </a:pPr>
            <a:r>
              <a:rPr lang="en" sz="1000">
                <a:solidFill>
                  <a:srgbClr val="4A86E8"/>
                </a:solidFill>
                <a:latin typeface="Comic Sans MS"/>
                <a:ea typeface="Comic Sans MS"/>
                <a:cs typeface="Comic Sans MS"/>
                <a:sym typeface="Comic Sans MS"/>
              </a:rPr>
              <a:t>Children will cover work on measuring, shape, money and time. This will be developed through problem solving activities to ensure children’s using and applying of their number skills.</a:t>
            </a:r>
          </a:p>
        </p:txBody>
      </p:sp>
      <p:sp>
        <p:nvSpPr>
          <p:cNvPr id="69" name="Shape 69"/>
          <p:cNvSpPr txBox="1"/>
          <p:nvPr/>
        </p:nvSpPr>
        <p:spPr>
          <a:xfrm>
            <a:off x="58300" y="2262600"/>
            <a:ext cx="3732300" cy="1621200"/>
          </a:xfrm>
          <a:prstGeom prst="rect">
            <a:avLst/>
          </a:prstGeom>
          <a:noFill/>
          <a:ln>
            <a:noFill/>
          </a:ln>
        </p:spPr>
        <p:txBody>
          <a:bodyPr anchorCtr="0" anchor="ctr" bIns="91425" lIns="91425" rIns="91425" wrap="square" tIns="91425">
            <a:noAutofit/>
          </a:bodyPr>
          <a:lstStyle/>
          <a:p>
            <a:pPr lvl="0" rtl="0">
              <a:lnSpc>
                <a:spcPct val="115000"/>
              </a:lnSpc>
              <a:spcBef>
                <a:spcPts val="700"/>
              </a:spcBef>
              <a:buNone/>
            </a:pPr>
            <a:r>
              <a:rPr lang="en" sz="1200" u="sng">
                <a:latin typeface="Comic Sans MS"/>
                <a:ea typeface="Comic Sans MS"/>
                <a:cs typeface="Comic Sans MS"/>
                <a:sym typeface="Comic Sans MS"/>
              </a:rPr>
              <a:t>Knowledge and Understanding of the World</a:t>
            </a:r>
          </a:p>
          <a:p>
            <a:pPr lvl="0" rtl="0">
              <a:lnSpc>
                <a:spcPct val="115000"/>
              </a:lnSpc>
              <a:spcBef>
                <a:spcPts val="600"/>
              </a:spcBef>
              <a:buNone/>
            </a:pPr>
            <a:r>
              <a:rPr lang="en" sz="1000">
                <a:latin typeface="Comic Sans MS"/>
                <a:ea typeface="Comic Sans MS"/>
                <a:cs typeface="Comic Sans MS"/>
                <a:sym typeface="Comic Sans MS"/>
              </a:rPr>
              <a:t>We will be investigating our school grounds and making some exciting plans for our new school!</a:t>
            </a:r>
          </a:p>
          <a:p>
            <a:pPr lvl="0" rtl="0">
              <a:lnSpc>
                <a:spcPct val="115000"/>
              </a:lnSpc>
              <a:spcBef>
                <a:spcPts val="600"/>
              </a:spcBef>
              <a:buNone/>
            </a:pPr>
            <a:r>
              <a:rPr lang="en" sz="1000">
                <a:latin typeface="Comic Sans MS"/>
                <a:ea typeface="Comic Sans MS"/>
                <a:cs typeface="Comic Sans MS"/>
                <a:sym typeface="Comic Sans MS"/>
              </a:rPr>
              <a:t>Children will continue to learn outdoors every Friday at Forest School, so please bring in wellington boots!</a:t>
            </a:r>
          </a:p>
          <a:p>
            <a:pPr lvl="0" rtl="0">
              <a:lnSpc>
                <a:spcPct val="115000"/>
              </a:lnSpc>
              <a:spcBef>
                <a:spcPts val="600"/>
              </a:spcBef>
              <a:buNone/>
            </a:pPr>
            <a:r>
              <a:rPr lang="en" sz="1000">
                <a:latin typeface="Comic Sans MS"/>
                <a:ea typeface="Comic Sans MS"/>
                <a:cs typeface="Comic Sans MS"/>
                <a:sym typeface="Comic Sans MS"/>
              </a:rPr>
              <a:t>We will also be investigating sources of light and sound.</a:t>
            </a:r>
          </a:p>
        </p:txBody>
      </p:sp>
      <p:sp>
        <p:nvSpPr>
          <p:cNvPr id="70" name="Shape 70"/>
          <p:cNvSpPr txBox="1"/>
          <p:nvPr/>
        </p:nvSpPr>
        <p:spPr>
          <a:xfrm>
            <a:off x="5303850" y="1621200"/>
            <a:ext cx="3840300" cy="2081700"/>
          </a:xfrm>
          <a:prstGeom prst="rect">
            <a:avLst/>
          </a:prstGeom>
          <a:noFill/>
          <a:ln>
            <a:noFill/>
          </a:ln>
        </p:spPr>
        <p:txBody>
          <a:bodyPr anchorCtr="0" anchor="ctr" bIns="91425" lIns="91425" rIns="91425" wrap="square" tIns="91425">
            <a:noAutofit/>
          </a:bodyPr>
          <a:lstStyle/>
          <a:p>
            <a:pPr lvl="0" rtl="0">
              <a:lnSpc>
                <a:spcPct val="115000"/>
              </a:lnSpc>
              <a:spcBef>
                <a:spcPts val="700"/>
              </a:spcBef>
              <a:buNone/>
            </a:pPr>
            <a:r>
              <a:rPr lang="en" sz="1200" u="sng">
                <a:solidFill>
                  <a:srgbClr val="9900FF"/>
                </a:solidFill>
                <a:latin typeface="Comic Sans MS"/>
                <a:ea typeface="Comic Sans MS"/>
                <a:cs typeface="Comic Sans MS"/>
                <a:sym typeface="Comic Sans MS"/>
              </a:rPr>
              <a:t>Personal, Social Development Wellbeing and Cultural Diversity</a:t>
            </a:r>
          </a:p>
          <a:p>
            <a:pPr lvl="0" rtl="0">
              <a:lnSpc>
                <a:spcPct val="115000"/>
              </a:lnSpc>
              <a:spcBef>
                <a:spcPts val="600"/>
              </a:spcBef>
              <a:buNone/>
            </a:pPr>
            <a:r>
              <a:rPr lang="en" sz="1000">
                <a:solidFill>
                  <a:srgbClr val="9900FF"/>
                </a:solidFill>
                <a:latin typeface="Comic Sans MS"/>
                <a:ea typeface="Comic Sans MS"/>
                <a:cs typeface="Comic Sans MS"/>
                <a:sym typeface="Comic Sans MS"/>
              </a:rPr>
              <a:t>The school promises and rules will be reinforced and the traffic light system continued. Children will also work through a theme called ‘New Beginnings’ which will look at communities the children belong to, solving problems peacefully and different feelings the children have to deal with.</a:t>
            </a:r>
          </a:p>
          <a:p>
            <a:pPr lvl="0" rtl="0">
              <a:lnSpc>
                <a:spcPct val="115000"/>
              </a:lnSpc>
              <a:spcBef>
                <a:spcPts val="600"/>
              </a:spcBef>
              <a:buNone/>
            </a:pPr>
            <a:r>
              <a:rPr lang="en" sz="1000">
                <a:solidFill>
                  <a:srgbClr val="9900FF"/>
                </a:solidFill>
                <a:latin typeface="Comic Sans MS"/>
                <a:ea typeface="Comic Sans MS"/>
                <a:cs typeface="Comic Sans MS"/>
                <a:sym typeface="Comic Sans MS"/>
              </a:rPr>
              <a:t>We will celebrate Harvest in school and at Lodge Farm Church. We will talk about and celebrate other religious festivals as they occur throughout the term </a:t>
            </a:r>
          </a:p>
        </p:txBody>
      </p:sp>
      <p:sp>
        <p:nvSpPr>
          <p:cNvPr id="71" name="Shape 71"/>
          <p:cNvSpPr txBox="1"/>
          <p:nvPr/>
        </p:nvSpPr>
        <p:spPr>
          <a:xfrm>
            <a:off x="0" y="2927500"/>
            <a:ext cx="4233900" cy="3000000"/>
          </a:xfrm>
          <a:prstGeom prst="rect">
            <a:avLst/>
          </a:prstGeom>
          <a:noFill/>
          <a:ln>
            <a:noFill/>
          </a:ln>
        </p:spPr>
        <p:txBody>
          <a:bodyPr anchorCtr="0" anchor="ctr" bIns="91425" lIns="91425" rIns="91425" wrap="square" tIns="91425">
            <a:noAutofit/>
          </a:bodyPr>
          <a:lstStyle/>
          <a:p>
            <a:pPr lvl="0" rtl="0">
              <a:lnSpc>
                <a:spcPct val="115000"/>
              </a:lnSpc>
              <a:spcBef>
                <a:spcPts val="700"/>
              </a:spcBef>
              <a:buNone/>
            </a:pPr>
            <a:r>
              <a:rPr lang="en" sz="1200" u="sng">
                <a:solidFill>
                  <a:srgbClr val="FF00FF"/>
                </a:solidFill>
                <a:latin typeface="Comic Sans MS"/>
                <a:ea typeface="Comic Sans MS"/>
                <a:cs typeface="Comic Sans MS"/>
                <a:sym typeface="Comic Sans MS"/>
              </a:rPr>
              <a:t>Physical Development</a:t>
            </a:r>
          </a:p>
          <a:p>
            <a:pPr lvl="0" rtl="0">
              <a:lnSpc>
                <a:spcPct val="115000"/>
              </a:lnSpc>
              <a:spcBef>
                <a:spcPts val="600"/>
              </a:spcBef>
              <a:buNone/>
            </a:pPr>
            <a:r>
              <a:rPr lang="en" sz="1000">
                <a:solidFill>
                  <a:srgbClr val="FF00FF"/>
                </a:solidFill>
                <a:latin typeface="Comic Sans MS"/>
                <a:ea typeface="Comic Sans MS"/>
                <a:cs typeface="Comic Sans MS"/>
                <a:sym typeface="Comic Sans MS"/>
              </a:rPr>
              <a:t>P.E and Play to Learn resources will develop children’s physical development both inside and outside the classroom through books, music and skills cards. The children will focus mainly on gymnastics this term. Fine motor skills will continue to be developed throughout the curriculum inside and outside the classroom. </a:t>
            </a:r>
          </a:p>
        </p:txBody>
      </p:sp>
      <p:sp>
        <p:nvSpPr>
          <p:cNvPr id="72" name="Shape 72"/>
          <p:cNvSpPr txBox="1"/>
          <p:nvPr/>
        </p:nvSpPr>
        <p:spPr>
          <a:xfrm>
            <a:off x="6144050" y="2927500"/>
            <a:ext cx="3000000" cy="3000000"/>
          </a:xfrm>
          <a:prstGeom prst="rect">
            <a:avLst/>
          </a:prstGeom>
          <a:noFill/>
          <a:ln>
            <a:noFill/>
          </a:ln>
        </p:spPr>
        <p:txBody>
          <a:bodyPr anchorCtr="0" anchor="ctr" bIns="91425" lIns="91425" rIns="91425" wrap="square" tIns="91425">
            <a:noAutofit/>
          </a:bodyPr>
          <a:lstStyle/>
          <a:p>
            <a:pPr lvl="0" rtl="0">
              <a:lnSpc>
                <a:spcPct val="115000"/>
              </a:lnSpc>
              <a:spcBef>
                <a:spcPts val="700"/>
              </a:spcBef>
              <a:buNone/>
            </a:pPr>
            <a:r>
              <a:rPr lang="en" sz="1200" u="sng">
                <a:solidFill>
                  <a:srgbClr val="FF0000"/>
                </a:solidFill>
                <a:latin typeface="Comic Sans MS"/>
                <a:ea typeface="Comic Sans MS"/>
                <a:cs typeface="Comic Sans MS"/>
                <a:sym typeface="Comic Sans MS"/>
              </a:rPr>
              <a:t>Creative Development</a:t>
            </a:r>
          </a:p>
          <a:p>
            <a:pPr lvl="0" rtl="0">
              <a:lnSpc>
                <a:spcPct val="115000"/>
              </a:lnSpc>
              <a:spcBef>
                <a:spcPts val="600"/>
              </a:spcBef>
              <a:buNone/>
            </a:pPr>
            <a:r>
              <a:rPr lang="en" sz="1000">
                <a:solidFill>
                  <a:srgbClr val="FF0000"/>
                </a:solidFill>
                <a:latin typeface="Comic Sans MS"/>
                <a:ea typeface="Comic Sans MS"/>
                <a:cs typeface="Comic Sans MS"/>
                <a:sym typeface="Comic Sans MS"/>
              </a:rPr>
              <a:t>Children will be encouraged to discuss their ideas and compositions and think of ways to improve their music. Names of instruments and how they are held will be reinforced. Children will be looking at colours and mixing; using different mediums to achieve an effect.</a:t>
            </a:r>
          </a:p>
        </p:txBody>
      </p:sp>
      <p:sp>
        <p:nvSpPr>
          <p:cNvPr id="73" name="Shape 73"/>
          <p:cNvSpPr txBox="1"/>
          <p:nvPr/>
        </p:nvSpPr>
        <p:spPr>
          <a:xfrm>
            <a:off x="4233900" y="3300700"/>
            <a:ext cx="1956600" cy="1982700"/>
          </a:xfrm>
          <a:prstGeom prst="rect">
            <a:avLst/>
          </a:prstGeom>
          <a:noFill/>
          <a:ln>
            <a:noFill/>
          </a:ln>
        </p:spPr>
        <p:txBody>
          <a:bodyPr anchorCtr="0" anchor="ctr" bIns="91425" lIns="91425" rIns="91425" wrap="square" tIns="91425">
            <a:noAutofit/>
          </a:bodyPr>
          <a:lstStyle/>
          <a:p>
            <a:pPr lvl="0" rtl="0">
              <a:lnSpc>
                <a:spcPct val="115000"/>
              </a:lnSpc>
              <a:spcBef>
                <a:spcPts val="700"/>
              </a:spcBef>
              <a:buNone/>
            </a:pPr>
            <a:r>
              <a:rPr lang="en" sz="1200" u="sng">
                <a:solidFill>
                  <a:srgbClr val="FF9900"/>
                </a:solidFill>
                <a:latin typeface="Comic Sans MS"/>
                <a:ea typeface="Comic Sans MS"/>
                <a:cs typeface="Comic Sans MS"/>
                <a:sym typeface="Comic Sans MS"/>
              </a:rPr>
              <a:t>Welsh Language Development</a:t>
            </a:r>
          </a:p>
          <a:p>
            <a:pPr lvl="0" rtl="0">
              <a:spcBef>
                <a:spcPts val="0"/>
              </a:spcBef>
              <a:buNone/>
            </a:pPr>
            <a:r>
              <a:rPr lang="en" sz="1000">
                <a:solidFill>
                  <a:srgbClr val="FF9900"/>
                </a:solidFill>
                <a:latin typeface="Comic Sans MS"/>
                <a:ea typeface="Comic Sans MS"/>
                <a:cs typeface="Comic Sans MS"/>
                <a:sym typeface="Comic Sans MS"/>
              </a:rPr>
              <a:t>Incidental Welsh is used throughout the school day. Children are encouraged to respond in Welsh and ask their own questions.</a:t>
            </a:r>
            <a:r>
              <a:rPr lang="en" sz="1000">
                <a:solidFill>
                  <a:schemeClr val="dk1"/>
                </a:solidFill>
                <a:latin typeface="Comic Sans MS"/>
                <a:ea typeface="Comic Sans MS"/>
                <a:cs typeface="Comic Sans MS"/>
                <a:sym typeface="Comic Sans MS"/>
              </a:rPr>
              <a:t> </a:t>
            </a: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